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7"/>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 id="544" r:id="rId255"/>
    <p:sldId id="543" r:id="rId25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833" autoAdjust="0"/>
  </p:normalViewPr>
  <p:slideViewPr>
    <p:cSldViewPr snapToObjects="1">
      <p:cViewPr varScale="1">
        <p:scale>
          <a:sx n="80" d="100"/>
          <a:sy n="80" d="100"/>
        </p:scale>
        <p:origin x="864"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lgn="ctr">
              <a:buNone/>
            </a:pPr>
            <a:r>
              <a:rPr lang="en-US" sz="1400" dirty="0">
                <a:solidFill>
                  <a:srgbClr val="00B050"/>
                </a:solidFill>
              </a:rPr>
              <a:t>Script: 2021.1.12.phasing</a:t>
            </a: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r>
              <a:rPr lang="en-US" sz="1400" dirty="0">
                <a:solidFill>
                  <a:srgbClr val="1F0DFF"/>
                </a:solidFill>
              </a:rPr>
              <a:t> </a:t>
            </a:r>
            <a:r>
              <a:rPr lang="en-US" sz="1400" dirty="0">
                <a:solidFill>
                  <a:srgbClr val="00B050"/>
                </a:solidFill>
              </a:rPr>
              <a:t>All different families.</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r>
              <a:rPr lang="en-US" sz="1400" dirty="0">
                <a:solidFill>
                  <a:srgbClr val="00B050"/>
                </a:solidFill>
              </a:rPr>
              <a:t> (mother)</a:t>
            </a:r>
          </a:p>
          <a:p>
            <a:pPr marL="0" indent="0">
              <a:buNone/>
            </a:pPr>
            <a:r>
              <a:rPr lang="en-US" sz="1400" dirty="0">
                <a:solidFill>
                  <a:srgbClr val="00B050"/>
                </a:solidFill>
                <a:hlinkClick r:id="rId3"/>
              </a:rPr>
              <a:t>https://www.internationalgenome.org/data-portal/sample/NA12874</a:t>
            </a:r>
            <a:r>
              <a:rPr lang="en-US" sz="1400" dirty="0">
                <a:solidFill>
                  <a:srgbClr val="00B050"/>
                </a:solidFill>
              </a:rPr>
              <a:t> (father)</a:t>
            </a:r>
          </a:p>
          <a:p>
            <a:pPr marL="0" indent="0">
              <a:buNone/>
            </a:pPr>
            <a:r>
              <a:rPr lang="en-US" sz="1400" dirty="0">
                <a:solidFill>
                  <a:srgbClr val="00B050"/>
                </a:solidFill>
                <a:hlinkClick r:id="rId4"/>
              </a:rPr>
              <a:t>https://www.internationalgenome.org/data-portal/sample/NA12878</a:t>
            </a:r>
            <a:r>
              <a:rPr lang="en-US" sz="1400" dirty="0">
                <a:solidFill>
                  <a:srgbClr val="00B050"/>
                </a:solidFill>
              </a:rPr>
              <a:t> (child)</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Script: 2021.1.12.phasing</a:t>
            </a:r>
          </a:p>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04029" y="3018769"/>
            <a:ext cx="7886700" cy="3293209"/>
          </a:xfrm>
          <a:prstGeom prst="rect">
            <a:avLst/>
          </a:prstGeom>
          <a:noFill/>
        </p:spPr>
        <p:txBody>
          <a:bodyPr wrap="square" rtlCol="0">
            <a:spAutoFit/>
          </a:bodyPr>
          <a:lstStyle/>
          <a:p>
            <a:r>
              <a:rPr lang="en-US" sz="1600" dirty="0"/>
              <a:t>ShapeIt2 known truth has 263,080 shared positions to the haplotypes called by </a:t>
            </a:r>
            <a:r>
              <a:rPr lang="en-US" sz="1600" dirty="0" err="1"/>
              <a:t>Whatshap</a:t>
            </a:r>
            <a:r>
              <a:rPr lang="en-US" sz="1600" dirty="0"/>
              <a:t>, HapSeq2, and DBM</a:t>
            </a:r>
            <a:endParaRPr lang="en-US" sz="1600" i="0" u="none" strike="noStrike" kern="1200" dirty="0">
              <a:solidFill>
                <a:srgbClr val="1F0DFF"/>
              </a:solidFill>
              <a:effectLst/>
              <a:latin typeface="Calibri" panose="020F0502020204030204" pitchFamily="34" charset="0"/>
            </a:endParaRPr>
          </a:p>
          <a:p>
            <a:endParaRPr lang="en-US" sz="1600" dirty="0">
              <a:solidFill>
                <a:srgbClr val="1F0DFF"/>
              </a:solidFill>
              <a:latin typeface="Calibri" panose="020F0502020204030204" pitchFamily="34" charset="0"/>
            </a:endParaRPr>
          </a:p>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solidFill>
                <a:srgbClr val="00B050"/>
              </a:solidFill>
            </a:endParaRPr>
          </a:p>
          <a:p>
            <a:r>
              <a:rPr lang="en-US" sz="1600" dirty="0">
                <a:solidFill>
                  <a:srgbClr val="00B050"/>
                </a:solidFill>
              </a:rPr>
              <a:t>Meeting note: NA12878</a:t>
            </a:r>
          </a:p>
          <a:p>
            <a:r>
              <a:rPr lang="en-US" sz="1600" dirty="0" err="1">
                <a:solidFill>
                  <a:srgbClr val="00B050"/>
                </a:solidFill>
              </a:rPr>
              <a:t>Whatshap</a:t>
            </a:r>
            <a:r>
              <a:rPr lang="en-US" sz="1600" dirty="0">
                <a:solidFill>
                  <a:srgbClr val="00B050"/>
                </a:solidFill>
              </a:rPr>
              <a:t>: 197,762.5/ 263,080 = 75% </a:t>
            </a:r>
          </a:p>
          <a:p>
            <a:r>
              <a:rPr lang="en-US" sz="1600" dirty="0">
                <a:solidFill>
                  <a:srgbClr val="00B050"/>
                </a:solidFill>
              </a:rPr>
              <a:t>HapSeq2: 208,545 /263,080  =  79%</a:t>
            </a:r>
          </a:p>
          <a:p>
            <a:r>
              <a:rPr lang="en-US" sz="1600" dirty="0">
                <a:solidFill>
                  <a:srgbClr val="00B050"/>
                </a:solidFill>
              </a:rPr>
              <a:t>DBM: 154,215.5 = 59%</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1709437707"/>
              </p:ext>
            </p:extLst>
          </p:nvPr>
        </p:nvGraphicFramePr>
        <p:xfrm>
          <a:off x="104029" y="14759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a:t>Sample</a:t>
                      </a:r>
                      <a:endParaRPr lang="en-US" dirty="0"/>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104029" y="914400"/>
            <a:ext cx="8926665" cy="523220"/>
          </a:xfrm>
          <a:prstGeom prst="rect">
            <a:avLst/>
          </a:prstGeom>
          <a:noFill/>
        </p:spPr>
        <p:txBody>
          <a:bodyPr wrap="square" rtlCol="0">
            <a:spAutoFit/>
          </a:bodyPr>
          <a:lstStyle/>
          <a:p>
            <a:pPr algn="ctr"/>
            <a:r>
              <a:rPr lang="en-US" sz="2800" dirty="0"/>
              <a:t>Known Truth Haplotype Agreement (263,080 positions)</a:t>
            </a:r>
            <a:endParaRPr lang="en-US" sz="28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0967"/>
            <a:ext cx="8588272" cy="6248400"/>
          </a:xfrm>
        </p:spPr>
        <p:txBody>
          <a:bodyPr>
            <a:normAutofit/>
          </a:bodyPr>
          <a:lstStyle/>
          <a:p>
            <a:pPr marL="0" indent="0" algn="ctr">
              <a:buNone/>
            </a:pPr>
            <a:r>
              <a:rPr lang="en-US" sz="1400" dirty="0">
                <a:solidFill>
                  <a:srgbClr val="1F0DFF"/>
                </a:solidFill>
              </a:rPr>
              <a:t>Meeting notes</a:t>
            </a: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C2F2E0C-B4DB-4FDD-A2DE-59048B476275}"/>
              </a:ext>
            </a:extLst>
          </p:cNvPr>
          <p:cNvPicPr>
            <a:picLocks noChangeAspect="1"/>
          </p:cNvPicPr>
          <p:nvPr/>
        </p:nvPicPr>
        <p:blipFill>
          <a:blip r:embed="rId2"/>
          <a:stretch>
            <a:fillRect/>
          </a:stretch>
        </p:blipFill>
        <p:spPr>
          <a:xfrm>
            <a:off x="257690" y="539807"/>
            <a:ext cx="8800171" cy="6130198"/>
          </a:xfrm>
          <a:prstGeom prst="rect">
            <a:avLst/>
          </a:prstGeom>
        </p:spPr>
      </p:pic>
    </p:spTree>
    <p:extLst>
      <p:ext uri="{BB962C8B-B14F-4D97-AF65-F5344CB8AC3E}">
        <p14:creationId xmlns:p14="http://schemas.microsoft.com/office/powerpoint/2010/main" val="9487509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r>
              <a:rPr lang="en-US" sz="1400" dirty="0">
                <a:solidFill>
                  <a:srgbClr val="00B050"/>
                </a:solidFill>
              </a:rPr>
              <a:t># Update repository</a:t>
            </a:r>
          </a:p>
          <a:p>
            <a:pPr marL="0" indent="0">
              <a:buNone/>
            </a:pPr>
            <a:r>
              <a:rPr lang="en-US" sz="1400" dirty="0">
                <a:solidFill>
                  <a:srgbClr val="00B050"/>
                </a:solidFill>
              </a:rPr>
              <a:t>git pull </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07452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January 29,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054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23378</TotalTime>
  <Words>26996</Words>
  <Application>Microsoft Office PowerPoint</Application>
  <PresentationFormat>Letter Paper (8.5x11 in)</PresentationFormat>
  <Paragraphs>3477</Paragraphs>
  <Slides>255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255</vt:i4>
      </vt:variant>
    </vt:vector>
  </HeadingPairs>
  <TitlesOfParts>
    <vt:vector size="260"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January 29, 2021 Meeting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1402</cp:revision>
  <dcterms:created xsi:type="dcterms:W3CDTF">2019-06-27T19:02:55Z</dcterms:created>
  <dcterms:modified xsi:type="dcterms:W3CDTF">2021-01-23T03:36:23Z</dcterms:modified>
</cp:coreProperties>
</file>